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E11DA-6D8E-4DE5-BF3C-F3CAC5B750FE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A2052-7C32-4D83-A6F8-9041E513A96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Per “nati all’estero” si intendono sia le persone che hanno acquisito la cittadinanza del paese ospitante (“naturalizzati”) sia quelle che non l’hanno acquisita (“immigrati”).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74871-F009-48DE-BF00-E21E91F94ADE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74871-F009-48DE-BF00-E21E91F94ADE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AA7E-B2AF-4442-9F32-5B79AF1A012B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0FEE-6CB3-4DB3-8B06-957B9829813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AA7E-B2AF-4442-9F32-5B79AF1A012B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0FEE-6CB3-4DB3-8B06-957B9829813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AA7E-B2AF-4442-9F32-5B79AF1A012B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0FEE-6CB3-4DB3-8B06-957B9829813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AA7E-B2AF-4442-9F32-5B79AF1A012B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0FEE-6CB3-4DB3-8B06-957B9829813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AA7E-B2AF-4442-9F32-5B79AF1A012B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0FEE-6CB3-4DB3-8B06-957B9829813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AA7E-B2AF-4442-9F32-5B79AF1A012B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0FEE-6CB3-4DB3-8B06-957B9829813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AA7E-B2AF-4442-9F32-5B79AF1A012B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0FEE-6CB3-4DB3-8B06-957B9829813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AA7E-B2AF-4442-9F32-5B79AF1A012B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0FEE-6CB3-4DB3-8B06-957B9829813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AA7E-B2AF-4442-9F32-5B79AF1A012B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0FEE-6CB3-4DB3-8B06-957B9829813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AA7E-B2AF-4442-9F32-5B79AF1A012B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0FEE-6CB3-4DB3-8B06-957B9829813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AA7E-B2AF-4442-9F32-5B79AF1A012B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0FEE-6CB3-4DB3-8B06-957B9829813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3AA7E-B2AF-4442-9F32-5B79AF1A012B}" type="datetimeFigureOut">
              <a:rPr lang="it-IT" smtClean="0"/>
              <a:pPr/>
              <a:t>28/04/2015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00FEE-6CB3-4DB3-8B06-957B9829813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VERSO UNA SOCIETA’ INTERCULTURALE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Note per un dialogo e un cammino comune</a:t>
            </a:r>
          </a:p>
          <a:p>
            <a:r>
              <a:rPr lang="it-IT" dirty="0" smtClean="0"/>
              <a:t>(a cura dell’Associazione </a:t>
            </a:r>
            <a:r>
              <a:rPr lang="it-IT" dirty="0" err="1" smtClean="0"/>
              <a:t>Kilalo</a:t>
            </a:r>
            <a:r>
              <a:rPr lang="it-IT" dirty="0" smtClean="0"/>
              <a:t> – Progetto “Faccia a faccia”)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611561" y="692699"/>
          <a:ext cx="7560839" cy="5798081"/>
        </p:xfrm>
        <a:graphic>
          <a:graphicData uri="http://schemas.openxmlformats.org/drawingml/2006/table">
            <a:tbl>
              <a:tblPr/>
              <a:tblGrid>
                <a:gridCol w="1530111"/>
                <a:gridCol w="1062176"/>
                <a:gridCol w="857575"/>
                <a:gridCol w="1437255"/>
                <a:gridCol w="1530109"/>
                <a:gridCol w="1143613"/>
              </a:tblGrid>
              <a:tr h="233856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Calibri"/>
                          <a:ea typeface="Calibri"/>
                          <a:cs typeface="Times New Roman"/>
                        </a:rPr>
                        <a:t>NUMERO RICHIEDENTI ASILO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% SUL TOTALE U.E.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PER 1000 ABITANTI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5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VARIAZIONE %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0708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7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b="1">
                          <a:latin typeface="Calibri"/>
                          <a:ea typeface="Calibri"/>
                          <a:cs typeface="Times New Roman"/>
                        </a:rPr>
                        <a:t>EU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>
                          <a:latin typeface="Calibri"/>
                          <a:ea typeface="Calibri"/>
                          <a:cs typeface="Times New Roman"/>
                        </a:rPr>
                        <a:t>435.190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626.065</a:t>
                      </a:r>
                      <a:endParaRPr lang="it-IT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>
                          <a:latin typeface="Calibri"/>
                          <a:ea typeface="Calibri"/>
                          <a:cs typeface="Times New Roman"/>
                        </a:rPr>
                        <a:t>44%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Calibri"/>
                          <a:ea typeface="Calibri"/>
                          <a:cs typeface="Times New Roman"/>
                        </a:rPr>
                        <a:t>100,0%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Calibri"/>
                          <a:ea typeface="Calibri"/>
                          <a:cs typeface="Times New Roman"/>
                        </a:rPr>
                        <a:t>1,2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BELGIO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21.030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22.710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8%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3,6%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2,1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DANIMARCA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7.170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14.680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105%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2,3%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2,6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7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GERMANIA</a:t>
                      </a:r>
                      <a:endParaRPr lang="it-IT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126.705</a:t>
                      </a:r>
                      <a:endParaRPr lang="it-IT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202.645</a:t>
                      </a:r>
                      <a:endParaRPr lang="it-IT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60%</a:t>
                      </a:r>
                      <a:endParaRPr lang="it-IT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32,4%</a:t>
                      </a:r>
                      <a:endParaRPr lang="it-IT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2,5</a:t>
                      </a:r>
                      <a:endParaRPr lang="it-IT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SPAGNA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4.485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5.615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0,9%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0,1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FRANCIA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66.265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62.735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-5%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10,0%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1,0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ITALIA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26.620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64.625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143%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10,3%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1,1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UNGHERIA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18.895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42.775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126%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6,8%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4,3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OLANDA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17.160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26.210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53%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4,2%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1,6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AUSTRIA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17.500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28.035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60%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4,5%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3,3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SVEZIA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54.270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81.180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50%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13%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8,4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U.K.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30.585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31.745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4%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2,1%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0,5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NORVEGIA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11.930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13.205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11%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2,6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SVIZZERA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21.305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23.555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11%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2,9</a:t>
                      </a:r>
                    </a:p>
                  </a:txBody>
                  <a:tcPr marL="22989" marR="22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“</a:t>
            </a:r>
            <a:r>
              <a:rPr lang="it-IT" dirty="0" smtClean="0"/>
              <a:t>NON  POSSIAMO ACCOGLIERLI TUTTI. RIMANDIAMOLI A CASA!”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Chi arriva in Italia da guerre o persecuzioni ha </a:t>
            </a:r>
            <a:r>
              <a:rPr lang="it-IT" dirty="0" smtClean="0">
                <a:solidFill>
                  <a:srgbClr val="FF0000"/>
                </a:solidFill>
              </a:rPr>
              <a:t>diritto di chiedere protezione</a:t>
            </a:r>
            <a:r>
              <a:rPr lang="it-IT" dirty="0" smtClean="0"/>
              <a:t>. Lo dice la Costituzione italiana, la Convenzione di Ginevra del 1951, la Convenzione europea dei diritti umani.</a:t>
            </a:r>
          </a:p>
          <a:p>
            <a:r>
              <a:rPr lang="it-IT" dirty="0" smtClean="0"/>
              <a:t>Nel 2012 </a:t>
            </a:r>
            <a:r>
              <a:rPr lang="it-IT" dirty="0" smtClean="0">
                <a:solidFill>
                  <a:srgbClr val="FF0000"/>
                </a:solidFill>
              </a:rPr>
              <a:t>l’Italia  è stata condannata </a:t>
            </a:r>
            <a:r>
              <a:rPr lang="it-IT" dirty="0" smtClean="0"/>
              <a:t>dalla Corte europea dei diritti dell’uomo perché ha riportato in Libia 200 persone raccolte su tre barconi diretti in Italia (la “politica dei respingimenti”).</a:t>
            </a:r>
          </a:p>
          <a:p>
            <a:r>
              <a:rPr lang="it-IT" dirty="0" smtClean="0"/>
              <a:t>Chi cerca protezione internazionale non può essere rimandato a casa </a:t>
            </a:r>
            <a:r>
              <a:rPr lang="it-IT" dirty="0" smtClean="0">
                <a:solidFill>
                  <a:srgbClr val="FF0000"/>
                </a:solidFill>
              </a:rPr>
              <a:t>prima che si sia esaminato il motivo per cui chiede protezione</a:t>
            </a:r>
            <a:r>
              <a:rPr lang="it-IT" dirty="0" smtClean="0"/>
              <a:t>. 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PREGIUDIZI SUGLI IMMIGRATI: </a:t>
            </a:r>
            <a:br>
              <a:rPr lang="it-IT" dirty="0" smtClean="0"/>
            </a:br>
            <a:r>
              <a:rPr lang="it-IT" dirty="0" smtClean="0"/>
              <a:t>“SONO UN PESO PER L’EUROPA”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Certo, ci sono problemi di convivenza,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rgbClr val="FF0000"/>
                </a:solidFill>
              </a:rPr>
              <a:t>ma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rgbClr val="FF0000"/>
                </a:solidFill>
              </a:rPr>
              <a:t>gli immigrati sono </a:t>
            </a:r>
            <a:r>
              <a:rPr lang="it-IT" dirty="0" smtClean="0">
                <a:solidFill>
                  <a:srgbClr val="FF0000"/>
                </a:solidFill>
              </a:rPr>
              <a:t>soprattutto una </a:t>
            </a:r>
            <a:r>
              <a:rPr lang="it-IT" dirty="0" smtClean="0">
                <a:solidFill>
                  <a:srgbClr val="FF0000"/>
                </a:solidFill>
              </a:rPr>
              <a:t>risorsa per l’Europa</a:t>
            </a:r>
            <a:r>
              <a:rPr lang="it-IT" dirty="0" smtClean="0"/>
              <a:t>.</a:t>
            </a:r>
          </a:p>
          <a:p>
            <a:r>
              <a:rPr lang="it-IT" dirty="0" smtClean="0"/>
              <a:t>Uno dei motivi per cui sono una risorsa e che i</a:t>
            </a:r>
            <a:r>
              <a:rPr lang="it-IT" dirty="0" smtClean="0"/>
              <a:t>n </a:t>
            </a:r>
            <a:r>
              <a:rPr lang="it-IT" dirty="0" smtClean="0"/>
              <a:t>Europa </a:t>
            </a:r>
            <a:r>
              <a:rPr lang="it-IT" dirty="0" smtClean="0"/>
              <a:t>la </a:t>
            </a:r>
            <a:r>
              <a:rPr lang="it-IT" dirty="0" smtClean="0"/>
              <a:t>popolazione è molto </a:t>
            </a:r>
            <a:r>
              <a:rPr lang="it-IT" dirty="0" smtClean="0"/>
              <a:t>invecchiata; </a:t>
            </a:r>
            <a:r>
              <a:rPr lang="it-IT" dirty="0" smtClean="0"/>
              <a:t>si fanno </a:t>
            </a:r>
            <a:r>
              <a:rPr lang="it-IT" dirty="0" smtClean="0"/>
              <a:t>pochi </a:t>
            </a:r>
            <a:r>
              <a:rPr lang="it-IT" dirty="0" smtClean="0"/>
              <a:t>bambini.</a:t>
            </a:r>
            <a:endParaRPr lang="it-IT" dirty="0" smtClean="0"/>
          </a:p>
          <a:p>
            <a:r>
              <a:rPr lang="it-IT" dirty="0" smtClean="0"/>
              <a:t>E’ stato fatto un calcolo: </a:t>
            </a:r>
            <a:r>
              <a:rPr lang="it-IT" dirty="0" smtClean="0">
                <a:solidFill>
                  <a:srgbClr val="FF0000"/>
                </a:solidFill>
              </a:rPr>
              <a:t>se non ci fosse immigrazione per una ventina di anni</a:t>
            </a:r>
            <a:r>
              <a:rPr lang="it-IT" dirty="0" smtClean="0"/>
              <a:t>, </a:t>
            </a:r>
            <a:r>
              <a:rPr lang="it-IT" dirty="0" smtClean="0"/>
              <a:t>per esempio dal </a:t>
            </a:r>
            <a:r>
              <a:rPr lang="it-IT" dirty="0" smtClean="0"/>
              <a:t>2010 al 2030, vi sarebbe una perdita di 33 milioni di persone in età lavorativa (-11%), con una </a:t>
            </a:r>
            <a:r>
              <a:rPr lang="it-IT" dirty="0" smtClean="0">
                <a:solidFill>
                  <a:srgbClr val="FF0000"/>
                </a:solidFill>
              </a:rPr>
              <a:t>riduzione del 25% dei giovani </a:t>
            </a:r>
            <a:r>
              <a:rPr lang="it-IT" dirty="0" smtClean="0"/>
              <a:t>e con un incremento del 29% delle persone fra i 60-70 anni. </a:t>
            </a:r>
            <a:r>
              <a:rPr lang="it-IT" dirty="0" smtClean="0"/>
              <a:t>Con la conseguenza di meno produzione  e di gravi </a:t>
            </a:r>
            <a:r>
              <a:rPr lang="it-IT" dirty="0" smtClean="0"/>
              <a:t>problemi per il pagamento delle </a:t>
            </a:r>
            <a:r>
              <a:rPr lang="it-IT" dirty="0" smtClean="0">
                <a:solidFill>
                  <a:srgbClr val="FF0000"/>
                </a:solidFill>
              </a:rPr>
              <a:t>pensioni. 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“GLI IMMIGRATI SONO UN PESO</a:t>
            </a:r>
            <a:br>
              <a:rPr lang="it-IT" dirty="0" smtClean="0"/>
            </a:br>
            <a:r>
              <a:rPr lang="it-IT" dirty="0" smtClean="0"/>
              <a:t>PER L’ITALIA”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La presenza di immigrati rende più creativo e dinamico il nostro Paese.</a:t>
            </a:r>
          </a:p>
          <a:p>
            <a:r>
              <a:rPr lang="it-IT" dirty="0" smtClean="0"/>
              <a:t>Anche dal punto di vista economico gli immigrati non sono un peso, ma una risorsa.</a:t>
            </a:r>
            <a:endParaRPr lang="it-IT" dirty="0" smtClean="0"/>
          </a:p>
          <a:p>
            <a:r>
              <a:rPr lang="it-IT" dirty="0" smtClean="0"/>
              <a:t>Lo Stato italiano spende </a:t>
            </a:r>
            <a:r>
              <a:rPr lang="it-IT" dirty="0" smtClean="0">
                <a:solidFill>
                  <a:srgbClr val="FF0000"/>
                </a:solidFill>
              </a:rPr>
              <a:t>12,6 miliardi all’anno </a:t>
            </a:r>
            <a:r>
              <a:rPr lang="it-IT" dirty="0" smtClean="0"/>
              <a:t>per i servizi che riguardano gli immigrati </a:t>
            </a:r>
            <a:r>
              <a:rPr lang="it-IT" dirty="0" smtClean="0"/>
              <a:t>(servizi, sanità, </a:t>
            </a:r>
            <a:r>
              <a:rPr lang="it-IT" dirty="0" smtClean="0"/>
              <a:t>etc.). Ma </a:t>
            </a:r>
            <a:r>
              <a:rPr lang="it-IT" dirty="0" smtClean="0"/>
              <a:t>riceve dagli immigrati </a:t>
            </a:r>
            <a:r>
              <a:rPr lang="it-IT" dirty="0" smtClean="0">
                <a:solidFill>
                  <a:srgbClr val="FF0000"/>
                </a:solidFill>
              </a:rPr>
              <a:t>16,5 miliardi </a:t>
            </a:r>
            <a:r>
              <a:rPr lang="it-IT" dirty="0" smtClean="0"/>
              <a:t>in tasse e contributi pensionistici.</a:t>
            </a:r>
          </a:p>
          <a:p>
            <a:pPr>
              <a:buNone/>
            </a:pPr>
            <a:r>
              <a:rPr lang="it-IT" dirty="0" smtClean="0"/>
              <a:t>	Il</a:t>
            </a:r>
            <a:r>
              <a:rPr lang="it-IT" b="1" dirty="0" smtClean="0"/>
              <a:t> </a:t>
            </a:r>
            <a:r>
              <a:rPr lang="it-IT" b="1" dirty="0" smtClean="0">
                <a:solidFill>
                  <a:srgbClr val="FF0000"/>
                </a:solidFill>
              </a:rPr>
              <a:t>saldo risulta in attivo di quasi 4 miliardi di euro</a:t>
            </a:r>
            <a:r>
              <a:rPr lang="it-IT" b="1" dirty="0" smtClean="0"/>
              <a:t>.</a:t>
            </a:r>
            <a:r>
              <a:rPr lang="it-IT" dirty="0" smtClean="0"/>
              <a:t> </a:t>
            </a:r>
          </a:p>
          <a:p>
            <a:r>
              <a:rPr lang="it-IT" dirty="0" smtClean="0"/>
              <a:t>Inoltre, le imprese create da immigrati sono 500 mila (l’8,2% del totale) per un </a:t>
            </a:r>
            <a:r>
              <a:rPr lang="it-IT" dirty="0" smtClean="0"/>
              <a:t>valore di </a:t>
            </a:r>
            <a:r>
              <a:rPr lang="it-IT" dirty="0" smtClean="0"/>
              <a:t>85 miliardi di euro, pari al </a:t>
            </a:r>
            <a:r>
              <a:rPr lang="it-IT" b="1" dirty="0" smtClean="0">
                <a:solidFill>
                  <a:srgbClr val="FF0000"/>
                </a:solidFill>
              </a:rPr>
              <a:t>6,1% del valore aggiunto nazionale</a:t>
            </a:r>
            <a:r>
              <a:rPr lang="it-IT" b="1" dirty="0" smtClean="0"/>
              <a:t>.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“GLI STRANIERI DELINQUONO E MINACCIANO LA NOSTRA SICUREZZA”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L´equazione fra immigrazione e criminalità non </a:t>
            </a:r>
            <a:r>
              <a:rPr lang="it-IT" dirty="0" smtClean="0">
                <a:solidFill>
                  <a:srgbClr val="FF0000"/>
                </a:solidFill>
              </a:rPr>
              <a:t>è fondata. </a:t>
            </a:r>
            <a:r>
              <a:rPr lang="it-IT" dirty="0" smtClean="0"/>
              <a:t>Gli immigrati sono aumentati di 5 volte dal </a:t>
            </a:r>
            <a:r>
              <a:rPr lang="it-IT" dirty="0" smtClean="0"/>
              <a:t>1990 ad oggi, </a:t>
            </a:r>
            <a:r>
              <a:rPr lang="it-IT" dirty="0" smtClean="0"/>
              <a:t>ma i </a:t>
            </a:r>
            <a:r>
              <a:rPr lang="it-IT" dirty="0" smtClean="0"/>
              <a:t>tassi di criminalità sono rimasti invariati. Lo documenta il rapporto “Politica migratoria, immigrazione illegale e criminalità” della Fondazione De Benedetti.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A commettere più reati è, però, l’immigrato irregolare</a:t>
            </a:r>
            <a:r>
              <a:rPr lang="it-IT" dirty="0" smtClean="0"/>
              <a:t>. Su 100 immigrati coinvolti in attività criminali, 80 sono irregolari</a:t>
            </a:r>
            <a:r>
              <a:rPr lang="it-IT" dirty="0" smtClean="0"/>
              <a:t>.</a:t>
            </a:r>
          </a:p>
          <a:p>
            <a:r>
              <a:rPr lang="it-IT" dirty="0" smtClean="0"/>
              <a:t>E’ vero che </a:t>
            </a:r>
            <a:r>
              <a:rPr lang="it-IT" dirty="0" smtClean="0">
                <a:solidFill>
                  <a:srgbClr val="FF0000"/>
                </a:solidFill>
              </a:rPr>
              <a:t>nelle carceri </a:t>
            </a:r>
            <a:r>
              <a:rPr lang="it-IT" dirty="0" smtClean="0"/>
              <a:t>ci sono in percentuale molti più stranieri che italiani, ma questo dipende dal fatto che quasi mai (gli irregolari) possono accedere agli arresti domiciliari.</a:t>
            </a:r>
          </a:p>
          <a:p>
            <a:r>
              <a:rPr lang="it-IT" dirty="0" smtClean="0"/>
              <a:t>Sono i </a:t>
            </a:r>
            <a:r>
              <a:rPr lang="it-IT" dirty="0" smtClean="0">
                <a:solidFill>
                  <a:srgbClr val="FF0000"/>
                </a:solidFill>
              </a:rPr>
              <a:t>mass media </a:t>
            </a:r>
            <a:r>
              <a:rPr lang="it-IT" dirty="0" smtClean="0"/>
              <a:t>a indurre nella impressione di una maggiore criminalità degli stranieri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L’OSPITALITÀ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it-IT" dirty="0" smtClean="0"/>
              <a:t>	“Non dimenticate l’ospitalità; </a:t>
            </a:r>
          </a:p>
          <a:p>
            <a:pPr>
              <a:spcBef>
                <a:spcPts val="0"/>
              </a:spcBef>
              <a:buNone/>
            </a:pPr>
            <a:r>
              <a:rPr lang="it-IT" dirty="0" smtClean="0"/>
              <a:t>	alcuni, praticandola, senza saperlo hanno accolto degli angeli”.</a:t>
            </a:r>
            <a:r>
              <a:rPr lang="it-IT" sz="4400" dirty="0" smtClean="0"/>
              <a:t>		</a:t>
            </a:r>
            <a:r>
              <a:rPr lang="it-IT" sz="4400" i="1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it-IT" sz="4400" i="1" dirty="0" smtClean="0"/>
              <a:t>					</a:t>
            </a:r>
            <a:r>
              <a:rPr lang="it-IT" sz="2400" i="1" dirty="0" smtClean="0"/>
              <a:t>(S. Paolo, Lettera agli Ebrei 13, 1)</a:t>
            </a:r>
            <a:endParaRPr lang="it-IT" sz="2400" dirty="0" smtClean="0"/>
          </a:p>
          <a:p>
            <a:pPr>
              <a:spcBef>
                <a:spcPts val="0"/>
              </a:spcBef>
              <a:buNone/>
            </a:pPr>
            <a:r>
              <a:rPr lang="it-IT" sz="4400" dirty="0" smtClean="0"/>
              <a:t>				</a:t>
            </a:r>
            <a:endParaRPr lang="it-IT" sz="2800" i="1" dirty="0" smtClean="0"/>
          </a:p>
          <a:p>
            <a:pPr>
              <a:spcBef>
                <a:spcPts val="0"/>
              </a:spcBef>
              <a:buNone/>
            </a:pPr>
            <a:r>
              <a:rPr lang="it-IT" dirty="0" smtClean="0"/>
              <a:t>“Nella casa dove non entrano gli ospiti non entrano gli angeli” (</a:t>
            </a:r>
            <a:r>
              <a:rPr lang="it-IT" sz="2400" i="1" dirty="0" err="1" smtClean="0"/>
              <a:t>hadith</a:t>
            </a:r>
            <a:r>
              <a:rPr lang="it-IT" sz="2400" i="1" dirty="0" smtClean="0"/>
              <a:t> del profeta Maometto</a:t>
            </a:r>
            <a:r>
              <a:rPr lang="it-IT" dirty="0" smtClean="0"/>
              <a:t>) </a:t>
            </a:r>
            <a:endParaRPr lang="it-IT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“TUTTI SIAMO MIGRANTI”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i="1" dirty="0" smtClean="0"/>
              <a:t>	“Dobbiamo far sentire ai nostri fratelli e sorelle migranti che sono cittadini, che sono come noi, figli di Dio, che sono migranti come noi (…)”</a:t>
            </a:r>
          </a:p>
          <a:p>
            <a:endParaRPr lang="it-IT" i="1" dirty="0" smtClean="0"/>
          </a:p>
          <a:p>
            <a:pPr>
              <a:buNone/>
            </a:pPr>
            <a:r>
              <a:rPr lang="it-IT" i="1" dirty="0" smtClean="0"/>
              <a:t>	“</a:t>
            </a:r>
            <a:r>
              <a:rPr lang="it-IT" i="1" dirty="0" smtClean="0">
                <a:solidFill>
                  <a:srgbClr val="FF0000"/>
                </a:solidFill>
              </a:rPr>
              <a:t>Tutti siamo migranti</a:t>
            </a:r>
            <a:r>
              <a:rPr lang="it-IT" i="1" dirty="0" smtClean="0"/>
              <a:t>, figli di Dio che ci ha messo tutti in cammino. Non si può dire: ‘Ma i migranti sono </a:t>
            </a:r>
            <a:r>
              <a:rPr lang="it-IT" i="1" dirty="0" err="1" smtClean="0"/>
              <a:t>così…</a:t>
            </a:r>
            <a:r>
              <a:rPr lang="it-IT" i="1" dirty="0" smtClean="0"/>
              <a:t> Noi </a:t>
            </a:r>
            <a:r>
              <a:rPr lang="it-IT" i="1" dirty="0" err="1" smtClean="0"/>
              <a:t>siamo…</a:t>
            </a:r>
            <a:r>
              <a:rPr lang="it-IT" i="1" dirty="0" smtClean="0"/>
              <a:t>’. No! Tutti siamo migranti, </a:t>
            </a:r>
            <a:r>
              <a:rPr lang="it-IT" i="1" dirty="0" smtClean="0">
                <a:solidFill>
                  <a:srgbClr val="FF0000"/>
                </a:solidFill>
              </a:rPr>
              <a:t>tutti siamo in cammino”</a:t>
            </a:r>
            <a:r>
              <a:rPr lang="it-IT" i="1" dirty="0" smtClean="0"/>
              <a:t>. </a:t>
            </a:r>
          </a:p>
          <a:p>
            <a:endParaRPr lang="it-IT" dirty="0" smtClean="0"/>
          </a:p>
          <a:p>
            <a:pPr>
              <a:buNone/>
            </a:pPr>
            <a:r>
              <a:rPr lang="it-IT" b="1" i="1" dirty="0" smtClean="0"/>
              <a:t>	</a:t>
            </a:r>
            <a:r>
              <a:rPr lang="it-IT" b="1" dirty="0" smtClean="0"/>
              <a:t>(Papa Francesco, discorso nel quartiere Scampia, a Napoli, 23 marzo 2015)</a:t>
            </a:r>
            <a:endParaRPr lang="it-IT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GLI STRANIERI IN ITALIA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Sono </a:t>
            </a:r>
            <a:r>
              <a:rPr lang="it-IT" dirty="0" smtClean="0">
                <a:solidFill>
                  <a:srgbClr val="FF0000"/>
                </a:solidFill>
              </a:rPr>
              <a:t>4.922.085 gli stranieri residenti </a:t>
            </a:r>
            <a:r>
              <a:rPr lang="it-IT" dirty="0" smtClean="0"/>
              <a:t>in Italia alla fine del 2013 (su 60.782.668 abitanti). Ma si devono calcolare altri 400.000 non regolari.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8,1%: </a:t>
            </a:r>
            <a:r>
              <a:rPr lang="it-IT" dirty="0" smtClean="0"/>
              <a:t>è la percentuale degli stranieri </a:t>
            </a:r>
            <a:r>
              <a:rPr lang="it-IT" dirty="0" smtClean="0">
                <a:solidFill>
                  <a:srgbClr val="FF0000"/>
                </a:solidFill>
              </a:rPr>
              <a:t>sul totale</a:t>
            </a:r>
            <a:r>
              <a:rPr lang="it-IT" dirty="0" smtClean="0"/>
              <a:t>.</a:t>
            </a:r>
          </a:p>
          <a:p>
            <a:r>
              <a:rPr lang="it-IT" dirty="0" smtClean="0"/>
              <a:t>Le donne sono il 52,7%. I minori oltre 1 milione.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Gli iscritti a scuola sono 802.785, pari al 9,0% </a:t>
            </a:r>
            <a:r>
              <a:rPr lang="it-IT" dirty="0" smtClean="0"/>
              <a:t>(tra cui anche 11.470 rom).</a:t>
            </a:r>
          </a:p>
          <a:p>
            <a:r>
              <a:rPr lang="it-IT" dirty="0" smtClean="0"/>
              <a:t>Gli stranieri sono </a:t>
            </a:r>
            <a:r>
              <a:rPr lang="it-IT" dirty="0" smtClean="0">
                <a:solidFill>
                  <a:srgbClr val="FF0000"/>
                </a:solidFill>
              </a:rPr>
              <a:t>il 10,5% del totale degli occupati</a:t>
            </a:r>
            <a:r>
              <a:rPr lang="it-IT" dirty="0" smtClean="0"/>
              <a:t>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Il 10% ha una laurea</a:t>
            </a:r>
            <a:r>
              <a:rPr lang="it-IT" dirty="0" smtClean="0"/>
              <a:t>; il 32% ha un diploma.</a:t>
            </a:r>
          </a:p>
          <a:p>
            <a:r>
              <a:rPr lang="it-IT" dirty="0" smtClean="0"/>
              <a:t>Gli stranieri sono </a:t>
            </a:r>
            <a:r>
              <a:rPr lang="it-IT" dirty="0" smtClean="0">
                <a:solidFill>
                  <a:srgbClr val="FF0000"/>
                </a:solidFill>
              </a:rPr>
              <a:t>il 15% dei nuovi nati </a:t>
            </a:r>
            <a:r>
              <a:rPr lang="it-IT" dirty="0" smtClean="0"/>
              <a:t>(nel 2013).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CONFRONTO CON L’EUROPA</a:t>
            </a:r>
            <a:endParaRPr lang="it-IT" dirty="0"/>
          </a:p>
        </p:txBody>
      </p:sp>
      <p:pic>
        <p:nvPicPr>
          <p:cNvPr id="4" name="Segnaposto contenuto 3" descr="Articolotre.com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988840"/>
            <a:ext cx="720080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PAESI </a:t>
            </a:r>
            <a:r>
              <a:rPr lang="it-IT" dirty="0" err="1" smtClean="0"/>
              <a:t>DI</a:t>
            </a:r>
            <a:r>
              <a:rPr lang="it-IT" dirty="0" smtClean="0"/>
              <a:t> PROVENIENZA</a:t>
            </a:r>
            <a:br>
              <a:rPr lang="it-IT" dirty="0" smtClean="0"/>
            </a:br>
            <a:r>
              <a:rPr lang="it-IT" dirty="0" smtClean="0"/>
              <a:t>DEGLI IMMIGRATI IN ITALIA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Gli stranieri residenti provengono da </a:t>
            </a:r>
            <a:r>
              <a:rPr lang="it-IT" dirty="0" smtClean="0">
                <a:solidFill>
                  <a:srgbClr val="FF0000"/>
                </a:solidFill>
              </a:rPr>
              <a:t>196 </a:t>
            </a:r>
            <a:r>
              <a:rPr lang="it-IT" dirty="0" smtClean="0"/>
              <a:t>diversi Paesi del mondo</a:t>
            </a:r>
          </a:p>
          <a:p>
            <a:r>
              <a:rPr lang="it-IT" dirty="0" smtClean="0"/>
              <a:t>Ma la metà degli stranieri residenti proviene da 5 Paesi: </a:t>
            </a:r>
            <a:r>
              <a:rPr lang="it-IT" dirty="0" smtClean="0">
                <a:solidFill>
                  <a:srgbClr val="FF0000"/>
                </a:solidFill>
              </a:rPr>
              <a:t>Romania, Albania, Marocco, Cina e Ucraina</a:t>
            </a:r>
          </a:p>
          <a:p>
            <a:r>
              <a:rPr lang="it-IT" dirty="0" smtClean="0"/>
              <a:t>Le province con più stranieri sono Roma, Milano, Torino e Brescia. </a:t>
            </a:r>
            <a:r>
              <a:rPr lang="it-IT" b="1" dirty="0" smtClean="0">
                <a:solidFill>
                  <a:srgbClr val="FF0000"/>
                </a:solidFill>
              </a:rPr>
              <a:t>A Roma </a:t>
            </a:r>
            <a:r>
              <a:rPr lang="it-IT" dirty="0" smtClean="0"/>
              <a:t>gli stranieri sono il </a:t>
            </a:r>
            <a:r>
              <a:rPr lang="it-IT" b="1" dirty="0" smtClean="0">
                <a:solidFill>
                  <a:srgbClr val="FF0000"/>
                </a:solidFill>
              </a:rPr>
              <a:t>10,3% </a:t>
            </a:r>
            <a:r>
              <a:rPr lang="it-IT" dirty="0" smtClean="0"/>
              <a:t>della popolazione.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APPARTENENZE RELIGIOSE</a:t>
            </a:r>
            <a:br>
              <a:rPr lang="it-IT" dirty="0" smtClean="0"/>
            </a:br>
            <a:r>
              <a:rPr lang="it-IT" dirty="0" smtClean="0"/>
              <a:t>DEGLI IMMIGRATI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Cristiani: 53,2%, </a:t>
            </a:r>
            <a:r>
              <a:rPr lang="it-IT" dirty="0" smtClean="0"/>
              <a:t>di cui il 29,6% ortodossi, il 18,5% cattolici, il 4,3% protestanti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Musulmani: 33,1% </a:t>
            </a:r>
            <a:r>
              <a:rPr lang="it-IT" dirty="0" smtClean="0"/>
              <a:t>(pari a 1 milione e 628.000)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Ebrei: </a:t>
            </a:r>
            <a:r>
              <a:rPr lang="it-IT" dirty="0" smtClean="0"/>
              <a:t>circa 0,1%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Induisti: </a:t>
            </a:r>
            <a:r>
              <a:rPr lang="it-IT" dirty="0" smtClean="0"/>
              <a:t>2,9%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Buddisti: </a:t>
            </a:r>
            <a:r>
              <a:rPr lang="it-IT" dirty="0" smtClean="0"/>
              <a:t>2%</a:t>
            </a:r>
          </a:p>
          <a:p>
            <a:r>
              <a:rPr lang="it-IT" dirty="0" smtClean="0"/>
              <a:t>Altre religioni orientali: 1,5%</a:t>
            </a:r>
          </a:p>
          <a:p>
            <a:r>
              <a:rPr lang="it-IT" dirty="0" smtClean="0"/>
              <a:t>Atei e agnostici: 4,4</a:t>
            </a:r>
          </a:p>
          <a:p>
            <a:r>
              <a:rPr lang="it-IT" dirty="0" smtClean="0"/>
              <a:t>Religioni tradizionali: 1,1%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RAGAZZI NON ITALIANI </a:t>
            </a:r>
            <a:br>
              <a:rPr lang="it-IT" dirty="0" smtClean="0"/>
            </a:br>
            <a:r>
              <a:rPr lang="it-IT" dirty="0" smtClean="0"/>
              <a:t>NELLE SCUOLE ITALIANE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Sono 830.000, pari al </a:t>
            </a:r>
            <a:r>
              <a:rPr lang="it-IT" dirty="0" smtClean="0">
                <a:solidFill>
                  <a:srgbClr val="FF0000"/>
                </a:solidFill>
              </a:rPr>
              <a:t>9% </a:t>
            </a:r>
            <a:r>
              <a:rPr lang="it-IT" dirty="0" smtClean="0"/>
              <a:t>del totale</a:t>
            </a:r>
            <a:r>
              <a:rPr lang="it-IT" dirty="0" smtClean="0"/>
              <a:t>.</a:t>
            </a:r>
          </a:p>
          <a:p>
            <a:r>
              <a:rPr lang="it-IT" dirty="0" smtClean="0"/>
              <a:t>Al Federico Caffè sono il 10%.</a:t>
            </a:r>
            <a:endParaRPr lang="it-IT" dirty="0" smtClean="0"/>
          </a:p>
          <a:p>
            <a:r>
              <a:rPr lang="it-IT" dirty="0" smtClean="0"/>
              <a:t>In oltre 450 scuole italiane i ragazzi stranieri sono </a:t>
            </a:r>
            <a:r>
              <a:rPr lang="it-IT" dirty="0" smtClean="0">
                <a:solidFill>
                  <a:srgbClr val="FF0000"/>
                </a:solidFill>
              </a:rPr>
              <a:t>più del 50% </a:t>
            </a:r>
            <a:r>
              <a:rPr lang="it-IT" dirty="0" smtClean="0"/>
              <a:t>del totale.</a:t>
            </a:r>
          </a:p>
          <a:p>
            <a:r>
              <a:rPr lang="it-IT" dirty="0" smtClean="0"/>
              <a:t>Più della metà sono </a:t>
            </a:r>
            <a:r>
              <a:rPr lang="it-IT" dirty="0" smtClean="0">
                <a:solidFill>
                  <a:srgbClr val="FF0000"/>
                </a:solidFill>
              </a:rPr>
              <a:t>nati in Italia </a:t>
            </a:r>
            <a:r>
              <a:rPr lang="it-IT" dirty="0" smtClean="0"/>
              <a:t>(il 52%).</a:t>
            </a:r>
          </a:p>
          <a:p>
            <a:r>
              <a:rPr lang="it-IT" dirty="0" smtClean="0"/>
              <a:t>Le </a:t>
            </a:r>
            <a:r>
              <a:rPr lang="it-IT" dirty="0" smtClean="0">
                <a:solidFill>
                  <a:srgbClr val="FF0000"/>
                </a:solidFill>
              </a:rPr>
              <a:t>difficoltà maggiori </a:t>
            </a:r>
            <a:r>
              <a:rPr lang="it-IT" dirty="0" smtClean="0"/>
              <a:t>le incontrano i ragazzi stranieri che vengono in Italia già adolescenti e soprattutto quando sono al loro primo anno in Italia (sono circa il 5%).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PROFUGHI E RICHIEDENTI ASILO </a:t>
            </a:r>
            <a:br>
              <a:rPr lang="it-IT" dirty="0" smtClean="0"/>
            </a:br>
            <a:r>
              <a:rPr lang="it-IT" dirty="0" smtClean="0"/>
              <a:t>IN EUROPA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Nel 2014, in Europa, ci sono stati </a:t>
            </a:r>
            <a:r>
              <a:rPr lang="it-IT" dirty="0" smtClean="0">
                <a:solidFill>
                  <a:srgbClr val="FF0000"/>
                </a:solidFill>
              </a:rPr>
              <a:t>626.000 profughi</a:t>
            </a:r>
            <a:r>
              <a:rPr lang="it-IT" dirty="0" smtClean="0"/>
              <a:t>; un aumento del 44% sul 2013.</a:t>
            </a:r>
          </a:p>
          <a:p>
            <a:endParaRPr lang="it-IT" dirty="0" smtClean="0"/>
          </a:p>
          <a:p>
            <a:r>
              <a:rPr lang="it-IT" dirty="0" smtClean="0"/>
              <a:t>I Paesi che hanno ospitato più profughi sono: Germania (202.000), Svezia (81.000) e </a:t>
            </a:r>
            <a:r>
              <a:rPr lang="it-IT" dirty="0" smtClean="0">
                <a:solidFill>
                  <a:srgbClr val="FF0000"/>
                </a:solidFill>
              </a:rPr>
              <a:t>Italia </a:t>
            </a:r>
            <a:r>
              <a:rPr lang="it-IT" dirty="0" smtClean="0"/>
              <a:t>(64.600).</a:t>
            </a:r>
          </a:p>
          <a:p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L’Italia</a:t>
            </a:r>
            <a:r>
              <a:rPr lang="it-IT" dirty="0" smtClean="0"/>
              <a:t> ha avuto nel 2014 un aumento molto forte di profughi (</a:t>
            </a:r>
            <a:r>
              <a:rPr lang="it-IT" dirty="0" smtClean="0">
                <a:solidFill>
                  <a:srgbClr val="FF0000"/>
                </a:solidFill>
              </a:rPr>
              <a:t>+ 143%), ma </a:t>
            </a:r>
            <a:r>
              <a:rPr lang="it-IT" dirty="0" smtClean="0"/>
              <a:t>la percentuale di profughi accolti in Italia è dell’</a:t>
            </a:r>
            <a:r>
              <a:rPr lang="it-IT" dirty="0" smtClean="0">
                <a:solidFill>
                  <a:srgbClr val="FF0000"/>
                </a:solidFill>
              </a:rPr>
              <a:t>1,1</a:t>
            </a:r>
            <a:r>
              <a:rPr lang="it-IT" dirty="0" smtClean="0"/>
              <a:t> x 1000 abitanti, e la media europea è 1,2.</a:t>
            </a:r>
          </a:p>
          <a:p>
            <a:endParaRPr lang="it-IT" dirty="0" smtClean="0"/>
          </a:p>
          <a:p>
            <a:r>
              <a:rPr lang="it-IT" dirty="0" smtClean="0"/>
              <a:t>Il 20% dei profughi viene dalla Siria (122.800). L’8% viene dall’Eritrea (45.000). Il 7% viene dall’Afghanistan (41.300). 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1013</Words>
  <Application>Microsoft Office PowerPoint</Application>
  <PresentationFormat>Presentazione su schermo (4:3)</PresentationFormat>
  <Paragraphs>166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VERSO UNA SOCIETA’ INTERCULTURALE</vt:lpstr>
      <vt:lpstr>L’OSPITALITÀ</vt:lpstr>
      <vt:lpstr>“TUTTI SIAMO MIGRANTI”</vt:lpstr>
      <vt:lpstr>GLI STRANIERI IN ITALIA</vt:lpstr>
      <vt:lpstr>CONFRONTO CON L’EUROPA</vt:lpstr>
      <vt:lpstr>PAESI DI PROVENIENZA DEGLI IMMIGRATI IN ITALIA</vt:lpstr>
      <vt:lpstr>APPARTENENZE RELIGIOSE DEGLI IMMIGRATI</vt:lpstr>
      <vt:lpstr>RAGAZZI NON ITALIANI  NELLE SCUOLE ITALIANE</vt:lpstr>
      <vt:lpstr>PROFUGHI E RICHIEDENTI ASILO  IN EUROPA</vt:lpstr>
      <vt:lpstr>Diapositiva 10</vt:lpstr>
      <vt:lpstr> “NON  POSSIAMO ACCOGLIERLI TUTTI. RIMANDIAMOLI A CASA!” </vt:lpstr>
      <vt:lpstr>  PREGIUDIZI SUGLI IMMIGRATI:  “SONO UN PESO PER L’EUROPA”  </vt:lpstr>
      <vt:lpstr>“GLI IMMIGRATI SONO UN PESO PER L’ITALIA”</vt:lpstr>
      <vt:lpstr>“GLI STRANIERI DELINQUONO E MINACCIANO LA NOSTRA SICUREZZA”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VERSO UNA SOCIETA’ INTERCULTURALE</dc:title>
  <dc:creator>giampiero forcesi</dc:creator>
  <cp:lastModifiedBy>giampiero forcesi</cp:lastModifiedBy>
  <cp:revision>6</cp:revision>
  <dcterms:created xsi:type="dcterms:W3CDTF">2015-04-22T10:06:11Z</dcterms:created>
  <dcterms:modified xsi:type="dcterms:W3CDTF">2015-04-28T07:10:25Z</dcterms:modified>
</cp:coreProperties>
</file>